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53" r:id="rId5"/>
    <p:sldId id="329" r:id="rId6"/>
    <p:sldId id="331" r:id="rId7"/>
    <p:sldId id="345" r:id="rId8"/>
    <p:sldId id="347" r:id="rId9"/>
    <p:sldId id="357" r:id="rId10"/>
    <p:sldId id="358" r:id="rId11"/>
    <p:sldId id="359" r:id="rId12"/>
    <p:sldId id="361" r:id="rId13"/>
    <p:sldId id="362" r:id="rId14"/>
    <p:sldId id="348" r:id="rId15"/>
    <p:sldId id="363" r:id="rId16"/>
    <p:sldId id="364" r:id="rId17"/>
    <p:sldId id="350" r:id="rId18"/>
    <p:sldId id="365" r:id="rId19"/>
    <p:sldId id="369" r:id="rId20"/>
    <p:sldId id="349" r:id="rId21"/>
    <p:sldId id="371" r:id="rId22"/>
    <p:sldId id="352" r:id="rId23"/>
    <p:sldId id="356" r:id="rId24"/>
    <p:sldId id="3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966" autoAdjust="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8/31/2025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8/31/2025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Myanmar Poetry Classification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Phyo Myat Oo </a:t>
            </a:r>
          </a:p>
          <a:p>
            <a:r>
              <a:rPr lang="en-US" dirty="0"/>
              <a:t>(Dedicated to Sai Phyo Thu Htet)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66BE-FFE1-61CD-A0DA-F4A266C15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D35E-A978-036E-BD17-56E33369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Deep Learning Architectures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958C7-3F3D-BB77-56E0-F4BD2BAAC6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6178550" cy="3694176"/>
          </a:xfrm>
        </p:spPr>
        <p:txBody>
          <a:bodyPr>
            <a:normAutofit/>
          </a:bodyPr>
          <a:lstStyle/>
          <a:p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Models Explored: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	CNN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	Transformer </a:t>
            </a:r>
          </a:p>
          <a:p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Embedding Layer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my-MM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Transforms words into numerical vectors</a:t>
            </a:r>
            <a:r>
              <a:rPr lang="my-MM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Dense &amp; Dropout Layers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: Produces the final classification output.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98158-0222-5D6F-DDC4-56DC5B5B8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E4ED1-A1DF-9B20-C633-E4EF335D0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Video: Vector Embedding – Cause Writer AI">
            <a:extLst>
              <a:ext uri="{FF2B5EF4-FFF2-40B4-BE49-F238E27FC236}">
                <a16:creationId xmlns:a16="http://schemas.microsoft.com/office/drawing/2014/main" id="{231B8F50-2C7D-5398-11A9-7B4549A0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872" y="2647098"/>
            <a:ext cx="4689986" cy="2247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236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727" y="136525"/>
            <a:ext cx="3039742" cy="2531414"/>
          </a:xfrm>
        </p:spPr>
        <p:txBody>
          <a:bodyPr/>
          <a:lstStyle/>
          <a:p>
            <a:r>
              <a:rPr lang="en-US" dirty="0"/>
              <a:t>LSTM Architecture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0674" y="455726"/>
            <a:ext cx="5276088" cy="3483864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Core Concept: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(Forget, Input, Output).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Analogy: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my-MM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"conveyor belt" that remembers or forgets information over time.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Architecture: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Used a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Bidirectional LSTM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which processes text from both directions to better understand context.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Use Case: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Excellent for handling long sequences of text with long-term dependencies.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42" name="Picture 2" descr="A drawing of the information flow in the model">
            <a:extLst>
              <a:ext uri="{FF2B5EF4-FFF2-40B4-BE49-F238E27FC236}">
                <a16:creationId xmlns:a16="http://schemas.microsoft.com/office/drawing/2014/main" id="{C56C6ACE-5526-8B60-42F1-C596DA73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15" y="2110917"/>
            <a:ext cx="4018697" cy="42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e Ultimate Guide to Building Your Own LSTM Models">
            <a:extLst>
              <a:ext uri="{FF2B5EF4-FFF2-40B4-BE49-F238E27FC236}">
                <a16:creationId xmlns:a16="http://schemas.microsoft.com/office/drawing/2014/main" id="{9ABA219A-AC72-D3F9-7955-B1C4AA33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99" y="4132518"/>
            <a:ext cx="4317739" cy="258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3F9FE7-39D9-012F-6722-AF5BFAA1D0CD}"/>
              </a:ext>
            </a:extLst>
          </p:cNvPr>
          <p:cNvCxnSpPr/>
          <p:nvPr/>
        </p:nvCxnSpPr>
        <p:spPr>
          <a:xfrm flipH="1">
            <a:off x="6096000" y="4640826"/>
            <a:ext cx="1868129" cy="629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252E-93CC-F14C-DE9C-AB8178EC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430" y="131555"/>
            <a:ext cx="4016085" cy="2080703"/>
          </a:xfrm>
        </p:spPr>
        <p:txBody>
          <a:bodyPr/>
          <a:lstStyle/>
          <a:p>
            <a:r>
              <a:rPr lang="en-GB" b="1" dirty="0"/>
              <a:t>CNN Model</a:t>
            </a:r>
            <a:br>
              <a:rPr lang="en-GB" b="1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62B82-EBE6-572E-A16C-5C7506E43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7992" y="396731"/>
            <a:ext cx="5276088" cy="3483864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Core Concept: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1D CNNs are effective at finding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local patterns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(like n-grams) in text.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Architecture: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Conv1D Layers: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Scan for important patterns.</a:t>
            </a:r>
          </a:p>
          <a:p>
            <a:pPr lvl="1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GlobalMaxPooling1D: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Extracts the most significant features.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Use Case: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Effective for text classification by identifying local features.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1EF5-B23D-9F28-1E97-3FAF97EF0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3D977-E12A-D6DF-E208-D9593F7B08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266" name="Picture 2" descr="Convolutional kernel sliding over a full phrase and producing an output, feature vector.">
            <a:extLst>
              <a:ext uri="{FF2B5EF4-FFF2-40B4-BE49-F238E27FC236}">
                <a16:creationId xmlns:a16="http://schemas.microsoft.com/office/drawing/2014/main" id="{157E92BA-97DC-F9C4-9CDE-58EE89CD9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5" y="3952568"/>
            <a:ext cx="5386978" cy="27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tandard CNN on text classification.">
            <a:extLst>
              <a:ext uri="{FF2B5EF4-FFF2-40B4-BE49-F238E27FC236}">
                <a16:creationId xmlns:a16="http://schemas.microsoft.com/office/drawing/2014/main" id="{3BF69787-A274-9DB0-5017-C82CCBCB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541" y="2542372"/>
            <a:ext cx="4534819" cy="27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0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0FF1-CAAF-909E-2233-A1151974A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591" y="475390"/>
            <a:ext cx="3923268" cy="1747979"/>
          </a:xfrm>
        </p:spPr>
        <p:txBody>
          <a:bodyPr/>
          <a:lstStyle/>
          <a:p>
            <a:r>
              <a:rPr lang="en-US" dirty="0"/>
              <a:t>Transformer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40DAA-66BF-06E7-C8FF-FCFC79A708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70339" y="475390"/>
            <a:ext cx="5276088" cy="3483864"/>
          </a:xfrm>
        </p:spPr>
        <p:txBody>
          <a:bodyPr>
            <a:noAutofit/>
          </a:bodyPr>
          <a:lstStyle/>
          <a:p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Core Concept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The Attention </a:t>
            </a:r>
            <a:r>
              <a:rPr lang="en-GB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Mechanism.Analogy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: The model "pays attention" to the most relevant words in a sentence to understand a specific word's meaning.</a:t>
            </a:r>
          </a:p>
          <a:p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Key Components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: Calculates how much each word should "attend" to every other word.</a:t>
            </a:r>
          </a:p>
          <a:p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Multi-Head Attention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: Allows the model to focus on different types of relationships simultaneously.</a:t>
            </a:r>
          </a:p>
          <a:p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Use Case: 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Superior for handling long-range dependencies in text.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3371-18CE-B3F9-4DA5-7043A23F6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2D628-17ED-50A5-91FC-0CF5D035F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745BA573-B160-D6FF-C409-55AAC155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58" y="1662526"/>
            <a:ext cx="3434698" cy="505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C8BC3-F129-A804-C3C4-F4B714CA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023" y="5550826"/>
            <a:ext cx="4114800" cy="120485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20DBE9-7936-5567-1BCD-63A0FD776A2D}"/>
              </a:ext>
            </a:extLst>
          </p:cNvPr>
          <p:cNvCxnSpPr/>
          <p:nvPr/>
        </p:nvCxnSpPr>
        <p:spPr>
          <a:xfrm flipH="1">
            <a:off x="6646606" y="4906297"/>
            <a:ext cx="1720646" cy="1150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3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de-DE" dirty="0"/>
              <a:t>R</a:t>
            </a:r>
            <a:r>
              <a:rPr lang="en-US" dirty="0" err="1"/>
              <a:t>esult</a:t>
            </a:r>
            <a:r>
              <a:rPr lang="en-US" dirty="0"/>
              <a:t> of training with Character tokenization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44121-A8E9-49A3-B086-E9F5781788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Best model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Transformer with 0.7435 accuracy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F9B3D-59A0-5547-D81C-E219175C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28"/>
          <a:stretch>
            <a:fillRect/>
          </a:stretch>
        </p:blipFill>
        <p:spPr>
          <a:xfrm>
            <a:off x="3419856" y="2419736"/>
            <a:ext cx="4209735" cy="3345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32BD34-EC56-39E4-074A-21ADC4B10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50299" b="-3517"/>
          <a:stretch>
            <a:fillRect/>
          </a:stretch>
        </p:blipFill>
        <p:spPr>
          <a:xfrm>
            <a:off x="7607227" y="2572306"/>
            <a:ext cx="4685250" cy="31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CF1DD-3DE4-E28E-042F-54BFDA5B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F28A-B03E-3AF8-C227-DC3A9567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de-DE" dirty="0"/>
              <a:t>R</a:t>
            </a:r>
            <a:r>
              <a:rPr lang="en-US" dirty="0" err="1"/>
              <a:t>esult</a:t>
            </a:r>
            <a:r>
              <a:rPr lang="en-US" dirty="0"/>
              <a:t> of training with Custom  syllable tokenization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35E9D6-0877-B918-34D3-286394AAD8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Best model: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CNN with 0.7696 accuracy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1B1CA-88B0-1EF2-CF73-87142FB36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7BBF2-4E89-C111-28DA-6A26598E29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93395-0808-6C32-A9DC-F9C6C1CF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19" y="2770632"/>
            <a:ext cx="4480985" cy="2816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7D790-2CE2-521A-7F13-3FB007BF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567" y="2826724"/>
            <a:ext cx="3811713" cy="25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6C4AF-C58C-AD8A-F3CF-4AF898FA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E6E27A-6181-A593-D767-6D451EB3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GB" dirty="0"/>
              <a:t>Step 1. Rule-Based Poem Classification for Linga</a:t>
            </a:r>
            <a:endParaRPr lang="en-US" dirty="0"/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5F7574F6-9051-087E-65D5-AB03EB6FCC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264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2A514-88F6-4D1F-CB6B-EC887CFAE6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9718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To further classify poems identified as Linga based on their structure.</a:t>
            </a:r>
          </a:p>
          <a:p>
            <a:pPr algn="l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Method: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 rule-based workflow that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analyzes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rhyme and structure.</a:t>
            </a:r>
          </a:p>
          <a:p>
            <a:pPr algn="l"/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Why a Rule-Based Approach? </a:t>
            </a:r>
          </a:p>
          <a:p>
            <a:pPr algn="l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 allows for precise classification of traditional poetry where rules for rhyme (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kayan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) and lines are well-defined.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Currently – Only Than Bouk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my-MM" sz="1600" dirty="0">
                <a:latin typeface="Arial" panose="020B0604020202020204" pitchFamily="34" charset="0"/>
                <a:cs typeface="Arial" panose="020B0604020202020204" pitchFamily="34" charset="0"/>
              </a:rPr>
              <a:t>သံပေါက်)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rule based is implemented.</a:t>
            </a:r>
            <a:endParaRPr lang="my-MM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06DDC-D63E-C666-F868-72E4840DCA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F5F8E4-DEA1-E2DD-8175-5C617935664F}"/>
              </a:ext>
            </a:extLst>
          </p:cNvPr>
          <p:cNvCxnSpPr/>
          <p:nvPr/>
        </p:nvCxnSpPr>
        <p:spPr>
          <a:xfrm>
            <a:off x="865239" y="3429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5995BF-A76A-A4FF-FA1E-6D7E67C93013}"/>
              </a:ext>
            </a:extLst>
          </p:cNvPr>
          <p:cNvSpPr txBox="1"/>
          <p:nvPr/>
        </p:nvSpPr>
        <p:spPr>
          <a:xfrm>
            <a:off x="8496997" y="6002934"/>
            <a:ext cx="292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y-MM" dirty="0"/>
              <a:t>မောင်ကတီကုံး၊</a:t>
            </a:r>
          </a:p>
          <a:p>
            <a:r>
              <a:rPr lang="my-MM" dirty="0"/>
              <a:t>စပယ်ကုံး(မို့)၊</a:t>
            </a:r>
          </a:p>
          <a:p>
            <a:r>
              <a:rPr lang="my-MM" dirty="0"/>
              <a:t>မယ်ကတုံးက မပန်သာ။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4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US" dirty="0"/>
              <a:t>The Syllable Tokenization Advantage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264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97180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Problem: Standard word tokenization, like	 "</a:t>
            </a:r>
            <a:r>
              <a:rPr lang="my-MM" sz="2000" dirty="0">
                <a:latin typeface="Arial" panose="020B0604020202020204" pitchFamily="34" charset="0"/>
                <a:cs typeface="Arial" panose="020B0604020202020204" pitchFamily="34" charset="0"/>
              </a:rPr>
              <a:t>နက္ခတ္တ" -&gt; "န, က္ခ, တ္တ",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not effective for 	rhyme analysis.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Solution: custom syllable tokenization, “</a:t>
            </a:r>
          </a:p>
          <a:p>
            <a:pPr algn="l"/>
            <a:r>
              <a:rPr lang="my-MM" sz="2000" dirty="0">
                <a:latin typeface="Arial" panose="020B0604020202020204" pitchFamily="34" charset="0"/>
                <a:cs typeface="Arial" panose="020B0604020202020204" pitchFamily="34" charset="0"/>
              </a:rPr>
              <a:t>နက္ခတ္တ" -&gt; "နက်, ခတ်, တ",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accurately identifies the final consonant (that), which is crucial for rhyme.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DF5C20-1FBB-7653-3784-5E90456C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5992"/>
            <a:ext cx="4434464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2E400-CF20-3CFA-52CA-C1777949B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2A86E1-9A30-3933-9B8D-0DE07429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GB" dirty="0"/>
              <a:t>The Rhyme and Stanza Rules</a:t>
            </a:r>
            <a:endParaRPr lang="en-US" dirty="0"/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92BEBBB7-BDB3-7416-4921-6A7FBD98FD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264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11DA1-C342-CC00-A652-594D9F8D352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97180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Step 1: Rhyme Grouping</a:t>
            </a:r>
            <a:endParaRPr lang="my-MM" sz="2000" dirty="0"/>
          </a:p>
          <a:p>
            <a:pPr algn="l"/>
            <a:r>
              <a:rPr lang="en-US" sz="2000" dirty="0"/>
              <a:t>Step 2: Rhyme Chain Identification</a:t>
            </a:r>
            <a:endParaRPr lang="my-MM" sz="2000" dirty="0"/>
          </a:p>
          <a:p>
            <a:pPr algn="l"/>
            <a:r>
              <a:rPr lang="en-US" sz="2000" dirty="0"/>
              <a:t>Step 3: Final Classification:</a:t>
            </a:r>
            <a:r>
              <a:rPr lang="my-MM" sz="2000" dirty="0"/>
              <a:t>	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8312DB-DA7D-7E48-DB35-9B6EE358E0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7D5A99-3BBC-66C9-0636-98D1ED22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22" y="136525"/>
            <a:ext cx="3264123" cy="2373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71BE2A-197D-39E5-6333-18F92E2AA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3" y="2515268"/>
            <a:ext cx="3057646" cy="23738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D8DB1B-0C5A-2F59-27ED-BD546D84A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22" y="4922581"/>
            <a:ext cx="2902918" cy="2002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6E3B68-1D09-5142-BB56-BB968446F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469" y="3328416"/>
            <a:ext cx="2359742" cy="10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Next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A5A04-AC5B-B4F0-7404-47D8B3C74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0BE7C8-EBCA-0B80-CD92-A2BA9B897D0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68594" y="2788927"/>
            <a:ext cx="979214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of Work: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</a:t>
            </a:r>
            <a:r>
              <a:rPr kumimoji="0" lang="de-DE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collection workflow from scratch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Standardized poem formats.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Experimented with 3 deep learning architectures (LSTM, CNN, Transformer).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Explored two tokenization methods.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Determine the best model and tokenization method for this task.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Further explore the rule-based classification for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Linga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poetry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044" y="136525"/>
            <a:ext cx="5004622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Project Introduction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201264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41732" y="3296953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F4564-EAF9-C9A4-C564-9115B8482430}"/>
              </a:ext>
            </a:extLst>
          </p:cNvPr>
          <p:cNvSpPr txBox="1"/>
          <p:nvPr/>
        </p:nvSpPr>
        <p:spPr>
          <a:xfrm>
            <a:off x="5594554" y="2803605"/>
            <a:ext cx="65089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Goal: </a:t>
            </a:r>
            <a:r>
              <a:rPr lang="en-GB" dirty="0"/>
              <a:t>To classify Myanmar poems using NLP.</a:t>
            </a:r>
          </a:p>
          <a:p>
            <a:endParaRPr lang="en-GB" dirty="0"/>
          </a:p>
          <a:p>
            <a:r>
              <a:rPr lang="en-GB" b="1" dirty="0"/>
              <a:t>Initial Discovery: </a:t>
            </a:r>
            <a:r>
              <a:rPr lang="en-GB" dirty="0"/>
              <a:t>A surprising number of poetry types existed</a:t>
            </a:r>
            <a:r>
              <a:rPr lang="en-GB" b="1" dirty="0"/>
              <a:t>.</a:t>
            </a:r>
          </a:p>
          <a:p>
            <a:endParaRPr lang="en-GB" b="1" dirty="0"/>
          </a:p>
          <a:p>
            <a:r>
              <a:rPr lang="en-GB" dirty="0"/>
              <a:t>Main Categories</a:t>
            </a:r>
            <a:r>
              <a:rPr lang="en-GB" b="1" dirty="0"/>
              <a:t>: </a:t>
            </a:r>
          </a:p>
          <a:p>
            <a:endParaRPr lang="en-GB" b="1" dirty="0"/>
          </a:p>
          <a:p>
            <a:r>
              <a:rPr lang="my-MM" dirty="0"/>
              <a:t>ခေတ်ပေါ်ကဗျာ (</a:t>
            </a:r>
            <a:r>
              <a:rPr lang="en-GB" dirty="0"/>
              <a:t>Modern), </a:t>
            </a:r>
            <a:r>
              <a:rPr lang="my-MM" dirty="0"/>
              <a:t>ရိုးရာကဗျာ (</a:t>
            </a:r>
            <a:r>
              <a:rPr lang="en-GB" dirty="0"/>
              <a:t>Traditional).</a:t>
            </a:r>
          </a:p>
          <a:p>
            <a:endParaRPr lang="en-GB" dirty="0"/>
          </a:p>
          <a:p>
            <a:r>
              <a:rPr lang="en-GB" dirty="0"/>
              <a:t>Traditional Sub-categories: </a:t>
            </a:r>
          </a:p>
          <a:p>
            <a:endParaRPr lang="en-GB" dirty="0"/>
          </a:p>
          <a:p>
            <a:r>
              <a:rPr lang="en-GB" dirty="0"/>
              <a:t>	</a:t>
            </a:r>
            <a:r>
              <a:rPr lang="my-MM" dirty="0"/>
              <a:t>လင်္ကာ (</a:t>
            </a:r>
            <a:r>
              <a:rPr lang="en-GB" dirty="0"/>
              <a:t>Linga) and </a:t>
            </a:r>
            <a:r>
              <a:rPr lang="my-MM" dirty="0"/>
              <a:t>သီချင်းကဗျာ (</a:t>
            </a:r>
            <a:r>
              <a:rPr lang="en-GB" dirty="0" err="1"/>
              <a:t>Thachin</a:t>
            </a:r>
            <a:r>
              <a:rPr lang="en-GB" dirty="0"/>
              <a:t>).</a:t>
            </a:r>
          </a:p>
          <a:p>
            <a:r>
              <a:rPr lang="en-GB" dirty="0"/>
              <a:t>Total : Wiki (36 types), Facebook (72 types).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311532-0F50-30B2-A48D-D106F1A4C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" y="-220577"/>
            <a:ext cx="4670322" cy="56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 to everyone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Phyo Myat Oo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A5B54-3D31-7ECC-1A56-0DE45C4CD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6FE08A3-044D-05F8-43FD-C6915278B4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44D47E-9E44-F881-EDFB-DE46FE39B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FAQ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B63085-0F44-9199-FDC4-1F68275B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35B3BA6-B08B-C170-65A9-05C62474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1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</a:t>
            </a:r>
            <a:br>
              <a:rPr lang="en-US" dirty="0"/>
            </a:br>
            <a:r>
              <a:rPr lang="en-US" dirty="0"/>
              <a:t>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  <a:noFill/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pic>
        <p:nvPicPr>
          <p:cNvPr id="4" name="Picture 3" descr="No photo description available.">
            <a:extLst>
              <a:ext uri="{FF2B5EF4-FFF2-40B4-BE49-F238E27FC236}">
                <a16:creationId xmlns:a16="http://schemas.microsoft.com/office/drawing/2014/main" id="{8802DBD2-1836-8261-5BE5-F5936D7F5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379" r="-1366"/>
          <a:stretch>
            <a:fillRect/>
          </a:stretch>
        </p:blipFill>
        <p:spPr bwMode="auto">
          <a:xfrm>
            <a:off x="0" y="84410"/>
            <a:ext cx="7285591" cy="677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No photo description available.">
            <a:extLst>
              <a:ext uri="{FF2B5EF4-FFF2-40B4-BE49-F238E27FC236}">
                <a16:creationId xmlns:a16="http://schemas.microsoft.com/office/drawing/2014/main" id="{529F164B-CC0B-24AC-6D5A-0A4AFA699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3" b="16667"/>
          <a:stretch>
            <a:fillRect/>
          </a:stretch>
        </p:blipFill>
        <p:spPr bwMode="auto">
          <a:xfrm>
            <a:off x="5850195" y="0"/>
            <a:ext cx="6341806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Overall 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53781" y="1536192"/>
            <a:ext cx="6367075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Deep Learning Model with 3 main labels:</a:t>
            </a:r>
          </a:p>
          <a:p>
            <a:pPr lvl="1"/>
            <a:r>
              <a:rPr lang="my-MM" dirty="0">
                <a:latin typeface="Arial" panose="020B0604020202020204" pitchFamily="34" charset="0"/>
              </a:rPr>
              <a:t>ခေတ်ပေါ်ကဗျာ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Poetry), </a:t>
            </a:r>
            <a:r>
              <a:rPr lang="my-MM" dirty="0">
                <a:latin typeface="Arial" panose="020B0604020202020204" pitchFamily="34" charset="0"/>
              </a:rPr>
              <a:t>လင်္ကာ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Linga), </a:t>
            </a:r>
            <a:r>
              <a:rPr lang="my-MM" dirty="0">
                <a:latin typeface="Arial" panose="020B0604020202020204" pitchFamily="34" charset="0"/>
              </a:rPr>
              <a:t>သီချင်းကဗျာ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Thachin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 2 (Rule-Based): If classified as </a:t>
            </a:r>
            <a:r>
              <a:rPr lang="my-MM" dirty="0">
                <a:latin typeface="Arial" panose="020B0604020202020204" pitchFamily="34" charset="0"/>
              </a:rPr>
              <a:t>လင်္ကာ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Linga), use a rule-based system for further sub-classification.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8DF1B-D1E8-10CF-C1F9-50BA2CEC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28" y="4448220"/>
            <a:ext cx="4435723" cy="22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Challenge 1: Data Acquisition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7237918" cy="3694176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Data resources </a:t>
            </a:r>
            <a:r>
              <a:rPr lang="my-MM" sz="1800" dirty="0">
                <a:latin typeface="Arial" panose="020B0604020202020204" pitchFamily="34" charset="0"/>
              </a:rPr>
              <a:t>နည်းပါးခြင်း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Low data resources).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  No readily available datasets.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OCR </a:t>
            </a:r>
            <a:r>
              <a:rPr lang="my-MM" sz="1800" dirty="0">
                <a:latin typeface="Arial" panose="020B0604020202020204" pitchFamily="34" charset="0"/>
              </a:rPr>
              <a:t>ကို အသုံးပြု၍ စာအုပ်များမှ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my-MM" sz="1800" dirty="0">
                <a:latin typeface="Arial" panose="020B0604020202020204" pitchFamily="34" charset="0"/>
              </a:rPr>
              <a:t>ဖတ်ယူခြင်း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OCR to read data from books).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Gemini AI studio </a:t>
            </a:r>
            <a:r>
              <a:rPr lang="my-MM" sz="1800" dirty="0">
                <a:latin typeface="Arial" panose="020B0604020202020204" pitchFamily="34" charset="0"/>
              </a:rPr>
              <a:t>ကို သုံးပြီး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JSON format </a:t>
            </a:r>
            <a:r>
              <a:rPr lang="my-MM" sz="1800" dirty="0">
                <a:latin typeface="Arial" panose="020B0604020202020204" pitchFamily="34" charset="0"/>
              </a:rPr>
              <a:t>ထုတ်ယူခြင်း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Gemini API to extract JSON 	format 	data)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New Problem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OCR/Gemini error </a:t>
            </a:r>
            <a:r>
              <a:rPr lang="my-MM" sz="1800" dirty="0">
                <a:latin typeface="Arial" panose="020B0604020202020204" pitchFamily="34" charset="0"/>
              </a:rPr>
              <a:t>များ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Errors from OCR/Gemini).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Poem Editor </a:t>
            </a:r>
            <a:r>
              <a:rPr lang="my-MM" sz="1800" dirty="0">
                <a:latin typeface="Arial" panose="020B0604020202020204" pitchFamily="34" charset="0"/>
              </a:rPr>
              <a:t>ကို ဖန်တီး၍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my-MM" sz="1800" dirty="0">
                <a:latin typeface="Arial" panose="020B0604020202020204" pitchFamily="34" charset="0"/>
              </a:rPr>
              <a:t>သန့်ရှင်းခြင်း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Created a Poem Editor to clean data).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0E8EA-68B3-807A-42AE-8FA1EC5E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503" y="1531605"/>
            <a:ext cx="3516702" cy="39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238C3CC-A602-89F0-9AC4-548B3AB92B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BE92D6-63B6-CBBD-AFE7-69A648B2C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ECB42-536B-73C8-DE50-24E9984C41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C9C8A-2322-B13C-9C22-22284188A3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2EF2D5-D6E2-8D81-4F72-4D66FA41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06"/>
          <a:stretch>
            <a:fillRect/>
          </a:stretch>
        </p:blipFill>
        <p:spPr>
          <a:xfrm>
            <a:off x="223585" y="136525"/>
            <a:ext cx="11769213" cy="65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4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BB3D73-4C15-7B5B-D183-7A72A9D52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76568" y="3627936"/>
            <a:ext cx="5978013" cy="2075589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Total of 1148 data points collected</a:t>
            </a:r>
            <a:endParaRPr lang="my-MM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Poem type distribution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my-MM" sz="1600" dirty="0">
                <a:latin typeface="Arial" panose="020B0604020202020204" pitchFamily="34" charset="0"/>
              </a:rPr>
              <a:t>ခေတ်ပေါ်ကဗျာ: 520 </a:t>
            </a:r>
          </a:p>
          <a:p>
            <a:r>
              <a:rPr lang="my-MM" sz="1600" dirty="0">
                <a:latin typeface="Arial" panose="020B0604020202020204" pitchFamily="34" charset="0"/>
              </a:rPr>
              <a:t>		   လင်္ကာ: 406 </a:t>
            </a:r>
          </a:p>
          <a:p>
            <a:r>
              <a:rPr lang="my-MM" sz="1600" dirty="0">
                <a:latin typeface="Arial" panose="020B0604020202020204" pitchFamily="34" charset="0"/>
              </a:rPr>
              <a:t>		   သီချင်း: 222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C76FB0-1E55-D623-0C0D-EDF3FD48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61" y="0"/>
            <a:ext cx="4251061" cy="32643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4E00B6-FECA-B20C-F2F4-68C48721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32" t="-363" r="20594"/>
          <a:stretch>
            <a:fillRect/>
          </a:stretch>
        </p:blipFill>
        <p:spPr>
          <a:xfrm>
            <a:off x="0" y="0"/>
            <a:ext cx="4788310" cy="466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2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907C8-8990-4260-58FC-99AECBD8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3D6C-8E60-B214-CDC2-0C5C4290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Challenge 2: Data 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7840A-340F-28A2-B296-7C111B1CB3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8053996" cy="3694176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Inconsistent poem formats</a:t>
            </a:r>
            <a:endParaRPr lang="my-MM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Regular expression  to standardize formats).</a:t>
            </a:r>
            <a:endParaRPr lang="my-MM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Summary: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Data Collection and Cleaning complete!</a:t>
            </a:r>
            <a:endParaRPr lang="my-MM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y-MM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y-MM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571E-EB5D-5C5E-30EE-3FB6427EE1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5035C-AD7C-C5B1-4C19-3842CBCC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" y="3824749"/>
            <a:ext cx="3130569" cy="2300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073AB-DEC5-8965-C967-B89EAB4A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44" y="6228944"/>
            <a:ext cx="7356704" cy="354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16F805-FD14-E4E2-ADDE-89DA87F23D5B}"/>
              </a:ext>
            </a:extLst>
          </p:cNvPr>
          <p:cNvSpPr txBox="1"/>
          <p:nvPr/>
        </p:nvSpPr>
        <p:spPr>
          <a:xfrm>
            <a:off x="4063257" y="3824749"/>
            <a:ext cx="4657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What we get here is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standard feature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that can be used in Model Training</a:t>
            </a:r>
            <a:endParaRPr lang="my-MM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For label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– map the output from Gemini to 3 types of main categories and encode them . </a:t>
            </a:r>
            <a:r>
              <a:rPr lang="my-MM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my-MM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y-MM" dirty="0">
                <a:latin typeface="Arial" panose="020B0604020202020204" pitchFamily="34" charset="0"/>
                <a:cs typeface="Arial" panose="020B0604020202020204" pitchFamily="34" charset="0"/>
              </a:rPr>
              <a:t>ခေတ်ပေါ်ကဗျာ =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[0,1,0]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AA4577-8519-2162-2ABE-590A23FA8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3" y="2071918"/>
            <a:ext cx="3636046" cy="350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BE283-6AC3-E5F3-DA0C-26E86A86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B12-0EEB-4AEC-C3F2-3A22E8B5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Model Training - Tokenization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EB8A0-CE18-5414-45C7-37C824EB10E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10787364" cy="3694176"/>
          </a:xfrm>
        </p:spPr>
        <p:txBody>
          <a:bodyPr>
            <a:normAutofit fontScale="92500" lnSpcReduction="20000"/>
          </a:bodyPr>
          <a:lstStyle/>
          <a:p>
            <a:endParaRPr lang="my-MM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Split: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80 </a:t>
            </a:r>
            <a:r>
              <a:rPr lang="my-MM" sz="18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Train,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my-MM" sz="18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Test.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Tokenization: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1. Character Tokenization: "</a:t>
            </a:r>
            <a:r>
              <a:rPr lang="my-MM" sz="1800" dirty="0">
                <a:latin typeface="Arial" panose="020B0604020202020204" pitchFamily="34" charset="0"/>
                <a:cs typeface="Arial" panose="020B0604020202020204" pitchFamily="34" charset="0"/>
              </a:rPr>
              <a:t>နက္ခတ္တ" =&gt; "န က ္ ခ တ ္ တ„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my-MM" sz="18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Custom Syllable Tokenization: "</a:t>
            </a:r>
            <a:r>
              <a:rPr lang="my-MM" sz="1800" dirty="0">
                <a:latin typeface="Arial" panose="020B0604020202020204" pitchFamily="34" charset="0"/>
                <a:cs typeface="Arial" panose="020B0604020202020204" pitchFamily="34" charset="0"/>
              </a:rPr>
              <a:t>နက္ခတ္တ" =&gt; "နက် ခတ် တ” 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Basis: </a:t>
            </a:r>
            <a:r>
              <a:rPr lang="my-MM" sz="1800" dirty="0">
                <a:latin typeface="Arial" panose="020B0604020202020204" pitchFamily="34" charset="0"/>
                <a:cs typeface="Arial" panose="020B0604020202020204" pitchFamily="34" charset="0"/>
              </a:rPr>
              <a:t>ဆရာရဲကျော်သူ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Based on the work of Saya Ye Kyaw Thu).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Why Syllable Tokenization? (This will be explained later in the presentation).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my-MM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Tokens -&gt; Numerical Sequence -&gt; Model Input.</a:t>
            </a:r>
          </a:p>
          <a:p>
            <a:r>
              <a:rPr lang="my-MM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"</a:t>
            </a:r>
            <a:r>
              <a:rPr lang="my-MM" dirty="0">
                <a:latin typeface="Arial" panose="020B0604020202020204" pitchFamily="34" charset="0"/>
                <a:cs typeface="Arial" panose="020B0604020202020204" pitchFamily="34" charset="0"/>
              </a:rPr>
              <a:t>နက္ခတ္တ" =&gt; "နက် ခတ် တ”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=&gt; [10, 20, 30] =&gt;Model input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7875C-3ED0-027F-749D-681E38182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49A7C-7A41-353F-F37F-74E59CE70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35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{050700E9-6386-4466-9CB6-D30F3AB9C9F8}TF6ca04e33-feaa-4cf5-9b27-d56362f12ac085bf296f_win32-5c14a82fef6c</Template>
  <TotalTime>310</TotalTime>
  <Words>1139</Words>
  <Application>Microsoft Office PowerPoint</Application>
  <PresentationFormat>Widescreen</PresentationFormat>
  <Paragraphs>150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Unicode MS</vt:lpstr>
      <vt:lpstr>Baskerville Old Face</vt:lpstr>
      <vt:lpstr>Calibri</vt:lpstr>
      <vt:lpstr>Gill Sans Nova Light</vt:lpstr>
      <vt:lpstr>Custom</vt:lpstr>
      <vt:lpstr>Myanmar Poetry Classification </vt:lpstr>
      <vt:lpstr>Project Introduction</vt:lpstr>
      <vt:lpstr>Overcoming  nervousness</vt:lpstr>
      <vt:lpstr>Overall Project Plan</vt:lpstr>
      <vt:lpstr>Challenge 1: Data Acquisition</vt:lpstr>
      <vt:lpstr>PowerPoint Presentation</vt:lpstr>
      <vt:lpstr>PowerPoint Presentation</vt:lpstr>
      <vt:lpstr>Challenge 2: Data Preprocessing</vt:lpstr>
      <vt:lpstr>Model Training - Tokenization</vt:lpstr>
      <vt:lpstr>Deep Learning Architectures</vt:lpstr>
      <vt:lpstr>LSTM Architecture</vt:lpstr>
      <vt:lpstr>CNN Model </vt:lpstr>
      <vt:lpstr>Transformer Model</vt:lpstr>
      <vt:lpstr>Result of training with Character tokenization</vt:lpstr>
      <vt:lpstr>Result of training with Custom  syllable tokenization</vt:lpstr>
      <vt:lpstr>Step 1. Rule-Based Poem Classification for Linga</vt:lpstr>
      <vt:lpstr>The Syllable Tokenization Advantage</vt:lpstr>
      <vt:lpstr>The Rhyme and Stanza Rules</vt:lpstr>
      <vt:lpstr>Summary &amp; Next Steps</vt:lpstr>
      <vt:lpstr>Thank you to everyone</vt:lpstr>
      <vt:lpstr>FAQ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Phyo Myat Oo</dc:creator>
  <cp:lastModifiedBy>Phyo Myat Oo</cp:lastModifiedBy>
  <cp:revision>1</cp:revision>
  <dcterms:created xsi:type="dcterms:W3CDTF">2025-08-24T09:50:21Z</dcterms:created>
  <dcterms:modified xsi:type="dcterms:W3CDTF">2025-08-31T13:43:44Z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